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5" r:id="rId3"/>
    <p:sldId id="266" r:id="rId4"/>
    <p:sldId id="263" r:id="rId5"/>
    <p:sldId id="261" r:id="rId6"/>
    <p:sldId id="257" r:id="rId7"/>
    <p:sldId id="264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716"/>
    <a:srgbClr val="DA9742"/>
    <a:srgbClr val="FCC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8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906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2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3803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6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9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3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6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8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5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7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4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0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20676-7050-4404-A9AA-B59723D77311}" type="datetimeFigureOut">
              <a:rPr lang="en-US" smtClean="0"/>
              <a:t>2019-10-17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5CA641-E29C-409F-8A18-99B7DF07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guard.descoindustries.com/contact-Us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0ADA55B-4017-4E1F-A96E-DFFF4957E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6" y="1422307"/>
            <a:ext cx="7108659" cy="125495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2254DD2-2331-4108-94A7-7CAC728D03AC}"/>
              </a:ext>
            </a:extLst>
          </p:cNvPr>
          <p:cNvSpPr txBox="1"/>
          <p:nvPr/>
        </p:nvSpPr>
        <p:spPr>
          <a:xfrm>
            <a:off x="10185150" y="6550223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StatguardFlooring.com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847EAB-283A-4249-904B-973AC740AEA3}"/>
              </a:ext>
            </a:extLst>
          </p:cNvPr>
          <p:cNvSpPr/>
          <p:nvPr/>
        </p:nvSpPr>
        <p:spPr>
          <a:xfrm>
            <a:off x="1311825" y="3145850"/>
            <a:ext cx="5328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Your ESD Flooring Solution Provider</a:t>
            </a:r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C0178C-B568-41D8-8E6F-A92B29C46CC2}"/>
              </a:ext>
            </a:extLst>
          </p:cNvPr>
          <p:cNvSpPr/>
          <p:nvPr/>
        </p:nvSpPr>
        <p:spPr>
          <a:xfrm>
            <a:off x="666306" y="4052151"/>
            <a:ext cx="71065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8400 Series Static Control Vinyl Tile Interlocking Flooring System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6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3483F-C90F-442B-A22D-72E0D2C1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2" y="360853"/>
            <a:ext cx="8497583" cy="1096999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FreeStyle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8400™ Interlocking Floor System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Preferred Flooring System?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B9E1B-7A81-463C-97F3-CF028D1D3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736523"/>
            <a:ext cx="8279933" cy="2373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FreeStyle</a:t>
            </a: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8400™ saves: 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install, no messy glue or adhesive required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for use over high-moisture, irregular, and problem subfloors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downtime for your facility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 can be used 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6B755A-EDA0-4123-946B-375AB9895A1A}"/>
              </a:ext>
            </a:extLst>
          </p:cNvPr>
          <p:cNvCxnSpPr>
            <a:cxnSpLocks/>
          </p:cNvCxnSpPr>
          <p:nvPr/>
        </p:nvCxnSpPr>
        <p:spPr>
          <a:xfrm flipV="1">
            <a:off x="469783" y="1457852"/>
            <a:ext cx="7759817" cy="2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Stopwatch">
            <a:extLst>
              <a:ext uri="{FF2B5EF4-FFF2-40B4-BE49-F238E27FC236}">
                <a16:creationId xmlns:a16="http://schemas.microsoft.com/office/drawing/2014/main" id="{E4FB98DC-0199-4B57-8773-AF3FC01D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220" y="3929142"/>
            <a:ext cx="2278703" cy="2278703"/>
          </a:xfrm>
          <a:prstGeom prst="rect">
            <a:avLst/>
          </a:prstGeom>
        </p:spPr>
      </p:pic>
      <p:pic>
        <p:nvPicPr>
          <p:cNvPr id="11" name="Graphic 10" descr="Money">
            <a:extLst>
              <a:ext uri="{FF2B5EF4-FFF2-40B4-BE49-F238E27FC236}">
                <a16:creationId xmlns:a16="http://schemas.microsoft.com/office/drawing/2014/main" id="{AF70E173-9FE6-49C7-A48B-D0463A031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5050" y="3987866"/>
            <a:ext cx="2278710" cy="2278710"/>
          </a:xfrm>
          <a:prstGeom prst="rect">
            <a:avLst/>
          </a:prstGeom>
        </p:spPr>
      </p:pic>
      <p:pic>
        <p:nvPicPr>
          <p:cNvPr id="15" name="Graphic 14" descr="Head with gears">
            <a:extLst>
              <a:ext uri="{FF2B5EF4-FFF2-40B4-BE49-F238E27FC236}">
                <a16:creationId xmlns:a16="http://schemas.microsoft.com/office/drawing/2014/main" id="{15A1477C-8C5C-4940-8FE5-7EDCCB5D9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56888" y="3929142"/>
            <a:ext cx="2278711" cy="2278711"/>
          </a:xfrm>
          <a:prstGeom prst="rect">
            <a:avLst/>
          </a:prstGeom>
        </p:spPr>
      </p:pic>
      <p:pic>
        <p:nvPicPr>
          <p:cNvPr id="19" name="Graphic 18" descr="Chevron arrows">
            <a:extLst>
              <a:ext uri="{FF2B5EF4-FFF2-40B4-BE49-F238E27FC236}">
                <a16:creationId xmlns:a16="http://schemas.microsoft.com/office/drawing/2014/main" id="{87185E3B-02C5-4E4D-8014-496F40D97C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1262" y="5028854"/>
            <a:ext cx="354410" cy="354410"/>
          </a:xfrm>
          <a:prstGeom prst="rect">
            <a:avLst/>
          </a:prstGeom>
        </p:spPr>
      </p:pic>
      <p:pic>
        <p:nvPicPr>
          <p:cNvPr id="23" name="Graphic 22" descr="Chevron arrows">
            <a:extLst>
              <a:ext uri="{FF2B5EF4-FFF2-40B4-BE49-F238E27FC236}">
                <a16:creationId xmlns:a16="http://schemas.microsoft.com/office/drawing/2014/main" id="{48D1912A-C1E4-424A-A135-384A9AC629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83138" y="5028854"/>
            <a:ext cx="354410" cy="3544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4D9D61-640A-4264-A5F7-8F39531262A6}"/>
              </a:ext>
            </a:extLst>
          </p:cNvPr>
          <p:cNvSpPr txBox="1"/>
          <p:nvPr/>
        </p:nvSpPr>
        <p:spPr>
          <a:xfrm>
            <a:off x="10197543" y="6550223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StatguardFlooring.com</a:t>
            </a:r>
          </a:p>
        </p:txBody>
      </p:sp>
      <p:pic>
        <p:nvPicPr>
          <p:cNvPr id="13" name="Picture 1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EC9A195E-F4D3-4D97-B799-403F83B58B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67" y="6293356"/>
            <a:ext cx="1505008" cy="2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4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5B51-7EF6-49F8-83B4-086C1E37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7372"/>
            <a:ext cx="9053895" cy="111853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FreeStyle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8400™ Interlocking Floor System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Preferred Flooring System?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A4743-D21F-463C-B523-8DFD8D15C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5579"/>
            <a:ext cx="5673132" cy="43467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FreeStyle</a:t>
            </a: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is the Environmentally Smart Choice, Conductive Interlocking Base is manufactured with a minimum of 20% recycled materials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conductive flooring of its kind that can contribute to </a:t>
            </a:r>
            <a:r>
              <a:rPr lang="en-US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LEED™</a:t>
            </a: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Possessing </a:t>
            </a:r>
            <a:r>
              <a:rPr lang="en-US" sz="1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LEED™ Points </a:t>
            </a:r>
            <a:r>
              <a:rPr lang="en-US" sz="1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LEED certification indicates that your organization exhibits an environmental consciousness, which can potentially equate to tax credits and or exemptions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C92A7F-3D61-4941-B525-386E70801C7B}"/>
              </a:ext>
            </a:extLst>
          </p:cNvPr>
          <p:cNvCxnSpPr>
            <a:cxnSpLocks/>
          </p:cNvCxnSpPr>
          <p:nvPr/>
        </p:nvCxnSpPr>
        <p:spPr>
          <a:xfrm flipV="1">
            <a:off x="677334" y="1417849"/>
            <a:ext cx="7759817" cy="2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E7617E3-927C-4442-AA2B-3C761ADCC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57" y="1486793"/>
            <a:ext cx="2730180" cy="42733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07E11A-B6A6-4A7C-9098-DC2A8D49AF54}"/>
              </a:ext>
            </a:extLst>
          </p:cNvPr>
          <p:cNvSpPr txBox="1"/>
          <p:nvPr/>
        </p:nvSpPr>
        <p:spPr>
          <a:xfrm>
            <a:off x="10197543" y="6550223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StatguardFlooring.com</a:t>
            </a:r>
          </a:p>
        </p:txBody>
      </p:sp>
      <p:pic>
        <p:nvPicPr>
          <p:cNvPr id="13" name="Picture 1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F05390A4-E7C8-4EBF-8BF8-587702074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67" y="6293356"/>
            <a:ext cx="1505008" cy="2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0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B4C6-046B-4BE3-B686-BF9F867A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88" y="201338"/>
            <a:ext cx="8221172" cy="56205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8400 Series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Statguard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Vinyl Floor Tile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C022A-2F80-4059-9FDD-128AAE5D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31" y="1097388"/>
            <a:ext cx="8036615" cy="538309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Conductive - Electrical Resistance: 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 x 10</a:t>
            </a:r>
            <a:r>
              <a:rPr lang="en-US" altLang="en-US" sz="19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ohms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Dissipative  - Electrical Resistance: 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10</a:t>
            </a:r>
            <a:r>
              <a:rPr lang="en-US" altLang="en-US" sz="19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&lt; 1 x 10</a:t>
            </a:r>
            <a:r>
              <a:rPr lang="en-US" altLang="en-US" sz="19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ohms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Interlocking Tile Dimensions: 18.5” x 18.5”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Interlocking Tile Thickness: 0.34”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Lifetime electrical warranties and certified testing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year limited wear warranty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extends throughout the tile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ANSI/ESD S20.20-2014 flooring required limit tested per ANSI/ESD STM7.1 and ESD TR53, and is suitable flooring component for personnel grounding Footwear / Flooring System.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rgbClr val="FFCC00"/>
              </a:buClr>
              <a:buNone/>
              <a:defRPr/>
            </a:pPr>
            <a:r>
              <a:rPr lang="en-US" alt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Grounding: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Floor: Every 1,000 Sq. Ft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Floor: Every 3,000 Sq. Ft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Interlocks provide tile-to-tile electrical connection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B09D4-8FAF-4BC3-8EAD-F37DEA28F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16" y="534886"/>
            <a:ext cx="4204059" cy="3254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B378BD-D66A-4739-BAF7-C31CFEB1435F}"/>
              </a:ext>
            </a:extLst>
          </p:cNvPr>
          <p:cNvCxnSpPr>
            <a:cxnSpLocks/>
          </p:cNvCxnSpPr>
          <p:nvPr/>
        </p:nvCxnSpPr>
        <p:spPr>
          <a:xfrm>
            <a:off x="419487" y="973124"/>
            <a:ext cx="7338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323B4FB-5F82-4D40-8174-CE5E1BC4859E}"/>
              </a:ext>
            </a:extLst>
          </p:cNvPr>
          <p:cNvSpPr txBox="1"/>
          <p:nvPr/>
        </p:nvSpPr>
        <p:spPr>
          <a:xfrm>
            <a:off x="10197543" y="6550223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StatguardFlooring.com</a:t>
            </a: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330F9B9A-ECD0-4E04-B5F9-041885A8C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67" y="6293356"/>
            <a:ext cx="1505008" cy="2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7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EAEDD5-A047-49BE-8BBE-7406A17F7C10}"/>
              </a:ext>
            </a:extLst>
          </p:cNvPr>
          <p:cNvSpPr txBox="1"/>
          <p:nvPr/>
        </p:nvSpPr>
        <p:spPr>
          <a:xfrm>
            <a:off x="10197543" y="6550223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StatguardFlooring.com</a:t>
            </a: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D692097-55D0-4CEC-BE6D-B00E47CB2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67" y="6293356"/>
            <a:ext cx="1505008" cy="265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1B9D69-D68B-4875-A2C3-EE72AEF6B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91" y="4287063"/>
            <a:ext cx="1522601" cy="1522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919F26-12B2-45C8-A756-3D7AC8976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37" y="4287064"/>
            <a:ext cx="1522601" cy="1522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F70659-3E95-47FD-959F-F2DA2DD6A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84" y="4287065"/>
            <a:ext cx="1522601" cy="1522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BF2B09-C7F5-4445-83E0-A48E02F11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20" y="4287066"/>
            <a:ext cx="1522601" cy="1522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1511A5-34F6-48D8-A9FC-84AFFEA414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54" y="4287067"/>
            <a:ext cx="1522601" cy="1522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9CE6BF-549D-407F-AAE5-2035AB4F13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97" y="1794184"/>
            <a:ext cx="1522601" cy="1522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7732DA-2E48-4F78-8E08-634C02E381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44" y="1794185"/>
            <a:ext cx="1522601" cy="1522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367FA4-29AE-418C-8FF6-A171C4C574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91" y="1794185"/>
            <a:ext cx="1522601" cy="1522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926A0F-80EC-431C-B747-1FDFB0D11D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38" y="1794185"/>
            <a:ext cx="1522601" cy="1522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0ABBBF8-BA1F-4555-B28C-D9A20FA80A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73" y="1794185"/>
            <a:ext cx="1522601" cy="1522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80FCF10-2415-4C07-BE5C-07F5C37655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08" y="1794185"/>
            <a:ext cx="1522601" cy="1522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61DDF03-B943-4869-834E-D4A65DBDB055}"/>
              </a:ext>
            </a:extLst>
          </p:cNvPr>
          <p:cNvSpPr txBox="1"/>
          <p:nvPr/>
        </p:nvSpPr>
        <p:spPr>
          <a:xfrm>
            <a:off x="1147908" y="3492206"/>
            <a:ext cx="152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Reverse Black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2BFCEC-9CDE-48BA-8B65-F419153B0325}"/>
              </a:ext>
            </a:extLst>
          </p:cNvPr>
          <p:cNvSpPr txBox="1"/>
          <p:nvPr/>
        </p:nvSpPr>
        <p:spPr>
          <a:xfrm>
            <a:off x="2903772" y="3492206"/>
            <a:ext cx="152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Reverse Blue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0342F3-4268-4867-A450-C23B7C617B51}"/>
              </a:ext>
            </a:extLst>
          </p:cNvPr>
          <p:cNvSpPr txBox="1"/>
          <p:nvPr/>
        </p:nvSpPr>
        <p:spPr>
          <a:xfrm>
            <a:off x="4659636" y="3492206"/>
            <a:ext cx="152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Reverse Grey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8F357F-5858-4FA1-9C6F-C23760798292}"/>
              </a:ext>
            </a:extLst>
          </p:cNvPr>
          <p:cNvSpPr txBox="1"/>
          <p:nvPr/>
        </p:nvSpPr>
        <p:spPr>
          <a:xfrm>
            <a:off x="6412490" y="3492206"/>
            <a:ext cx="152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Reverse Brown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111374-3E70-4A22-BCFA-B5E4D6E99789}"/>
              </a:ext>
            </a:extLst>
          </p:cNvPr>
          <p:cNvSpPr txBox="1"/>
          <p:nvPr/>
        </p:nvSpPr>
        <p:spPr>
          <a:xfrm>
            <a:off x="8165344" y="3492206"/>
            <a:ext cx="152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B68B74-3F11-43FF-BA5B-61A198A6F004}"/>
              </a:ext>
            </a:extLst>
          </p:cNvPr>
          <p:cNvSpPr txBox="1"/>
          <p:nvPr/>
        </p:nvSpPr>
        <p:spPr>
          <a:xfrm>
            <a:off x="9918197" y="3492206"/>
            <a:ext cx="152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Maroon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F4236E-809F-42B4-9E9A-8C233B38ABE2}"/>
              </a:ext>
            </a:extLst>
          </p:cNvPr>
          <p:cNvSpPr txBox="1"/>
          <p:nvPr/>
        </p:nvSpPr>
        <p:spPr>
          <a:xfrm>
            <a:off x="2139461" y="5915199"/>
            <a:ext cx="152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17A904-EDB5-4809-ABA7-6C68A6B4479D}"/>
              </a:ext>
            </a:extLst>
          </p:cNvPr>
          <p:cNvSpPr txBox="1"/>
          <p:nvPr/>
        </p:nvSpPr>
        <p:spPr>
          <a:xfrm>
            <a:off x="3895327" y="5915198"/>
            <a:ext cx="152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C4B4ED-E098-4CBA-A2FE-2BEF2BF49A73}"/>
              </a:ext>
            </a:extLst>
          </p:cNvPr>
          <p:cNvSpPr txBox="1"/>
          <p:nvPr/>
        </p:nvSpPr>
        <p:spPr>
          <a:xfrm>
            <a:off x="5651192" y="5915198"/>
            <a:ext cx="152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Grey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12AD10-078A-428B-9A6C-BC4D29581AF1}"/>
              </a:ext>
            </a:extLst>
          </p:cNvPr>
          <p:cNvSpPr txBox="1"/>
          <p:nvPr/>
        </p:nvSpPr>
        <p:spPr>
          <a:xfrm>
            <a:off x="7404044" y="5915198"/>
            <a:ext cx="152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10F5B6-F0A7-453F-A3B6-5FE3B0C82C4A}"/>
              </a:ext>
            </a:extLst>
          </p:cNvPr>
          <p:cNvSpPr txBox="1"/>
          <p:nvPr/>
        </p:nvSpPr>
        <p:spPr>
          <a:xfrm>
            <a:off x="9156899" y="5915198"/>
            <a:ext cx="152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</a:p>
        </p:txBody>
      </p:sp>
      <p:sp>
        <p:nvSpPr>
          <p:cNvPr id="43" name="Title 6">
            <a:extLst>
              <a:ext uri="{FF2B5EF4-FFF2-40B4-BE49-F238E27FC236}">
                <a16:creationId xmlns:a16="http://schemas.microsoft.com/office/drawing/2014/main" id="{13F613E4-3654-4AB8-A17C-35AAC045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062" y="538418"/>
            <a:ext cx="4735663" cy="570974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 Colors Available</a:t>
            </a:r>
            <a:endParaRPr lang="en-US" sz="30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2F2F919-30B7-42DF-BED1-D233F0DD8B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02" y="210419"/>
            <a:ext cx="1172588" cy="11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7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91877-9805-49C8-A389-679122E9F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475584"/>
            <a:ext cx="8940599" cy="2626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FreeStyle</a:t>
            </a:r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8400™ with </a:t>
            </a:r>
            <a:r>
              <a:rPr lang="en-US" sz="1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Statguard</a:t>
            </a:r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8400 Series Vinyl Tile</a:t>
            </a:r>
          </a:p>
          <a:p>
            <a:r>
              <a:rPr lang="en-US" sz="1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SelecTech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patented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FreeStyle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Interlocking System</a:t>
            </a:r>
          </a:p>
          <a:p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FreeStyle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8400™ Series is made with the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Statguard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8400 conductive vinyl </a:t>
            </a:r>
          </a:p>
          <a:p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conductive vinyl surface has a more vinyl-rich composition, which gives it a brighter finish and makes it easier to scrub and buff back to a shine if it gets abused (which is often in most factory environments)</a:t>
            </a:r>
          </a:p>
          <a:p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8400 series comes in a wider variety of colors, providing more choices to the design needs of your environment.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32A9F8-633C-428A-BA7F-DE1D3D5C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289578"/>
            <a:ext cx="9225826" cy="899806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8400 Series Static Control Vinyl Tile Interlocking Floor System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Complete Flooring Solution</a:t>
            </a:r>
            <a:endParaRPr lang="en-US" sz="3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A629DD-A69E-4815-A56C-ADB903E8A886}"/>
              </a:ext>
            </a:extLst>
          </p:cNvPr>
          <p:cNvCxnSpPr>
            <a:cxnSpLocks/>
          </p:cNvCxnSpPr>
          <p:nvPr/>
        </p:nvCxnSpPr>
        <p:spPr>
          <a:xfrm>
            <a:off x="388681" y="1325460"/>
            <a:ext cx="9107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384A70D-5E09-4883-BDE9-557C2D4F9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9635" y="4488313"/>
            <a:ext cx="3399694" cy="21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9515D1-36E2-4765-97BA-71C66A9EA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54" y="4488313"/>
            <a:ext cx="2305752" cy="2197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00F4E6-F66F-4F11-AF50-4AD71937DCCC}"/>
              </a:ext>
            </a:extLst>
          </p:cNvPr>
          <p:cNvSpPr txBox="1"/>
          <p:nvPr/>
        </p:nvSpPr>
        <p:spPr>
          <a:xfrm>
            <a:off x="10197543" y="6550223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StatguardFlooring.com</a:t>
            </a:r>
          </a:p>
        </p:txBody>
      </p:sp>
      <p:pic>
        <p:nvPicPr>
          <p:cNvPr id="10" name="Picture 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4B6CE818-C62B-4AE2-A5C2-059897C76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67" y="6293356"/>
            <a:ext cx="1505008" cy="2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5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BBB3-0C0E-4D70-8272-665B7A05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24528"/>
            <a:ext cx="3575884" cy="59841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C3BBE-4DCC-4273-A861-472F5B5B4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13207"/>
            <a:ext cx="3366161" cy="21534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Control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Leased or Rented Space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Floors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Installations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271C3D-714B-43C5-82BC-8DE37BB38C1F}"/>
              </a:ext>
            </a:extLst>
          </p:cNvPr>
          <p:cNvCxnSpPr>
            <a:cxnSpLocks/>
          </p:cNvCxnSpPr>
          <p:nvPr/>
        </p:nvCxnSpPr>
        <p:spPr>
          <a:xfrm flipV="1">
            <a:off x="677334" y="1391626"/>
            <a:ext cx="3575883" cy="9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2089ED-5A54-4618-87B1-CB36E0151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80" y="710547"/>
            <a:ext cx="4711178" cy="28177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306395-808D-4750-BDBD-998239168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0892" y="4061025"/>
            <a:ext cx="2970018" cy="22275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E145FF-719A-46C5-ACDE-AAD84ADDB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7229" y="4061023"/>
            <a:ext cx="2970016" cy="22275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E8348E-CB71-4705-9E87-15DB3A404156}"/>
              </a:ext>
            </a:extLst>
          </p:cNvPr>
          <p:cNvSpPr txBox="1"/>
          <p:nvPr/>
        </p:nvSpPr>
        <p:spPr>
          <a:xfrm>
            <a:off x="10197543" y="6550223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StatguardFlooring.com</a:t>
            </a:r>
          </a:p>
        </p:txBody>
      </p:sp>
      <p:pic>
        <p:nvPicPr>
          <p:cNvPr id="12" name="Picture 1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A1DED51-CF35-46F8-A45B-857B5B181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67" y="6293356"/>
            <a:ext cx="1505008" cy="2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1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9360E-8246-4BC8-B3D4-E39982D2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2852"/>
            <a:ext cx="5508780" cy="500096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</a:p>
        </p:txBody>
      </p:sp>
      <p:pic>
        <p:nvPicPr>
          <p:cNvPr id="4" name="Content Placeholder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B9E54CF-DCAA-4F75-9907-888BCC17D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45" y="1846043"/>
            <a:ext cx="5248667" cy="9265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D042FE0-C169-47FD-A32B-29F1D4A0D0FE}"/>
              </a:ext>
            </a:extLst>
          </p:cNvPr>
          <p:cNvSpPr txBox="1">
            <a:spLocks/>
          </p:cNvSpPr>
          <p:nvPr/>
        </p:nvSpPr>
        <p:spPr>
          <a:xfrm>
            <a:off x="821344" y="3187856"/>
            <a:ext cx="8596668" cy="2074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Colgate Way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Canton, MA 02021 USA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(781) 821-8370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Service@StatguardFlooring.com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8D0576-E649-42B1-A9A7-46A742490F65}"/>
              </a:ext>
            </a:extLst>
          </p:cNvPr>
          <p:cNvCxnSpPr>
            <a:cxnSpLocks/>
          </p:cNvCxnSpPr>
          <p:nvPr/>
        </p:nvCxnSpPr>
        <p:spPr>
          <a:xfrm>
            <a:off x="677334" y="1241569"/>
            <a:ext cx="4028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3136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436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Facet</vt:lpstr>
      <vt:lpstr>PowerPoint Presentation</vt:lpstr>
      <vt:lpstr>Why FreeStyle 8400™ Interlocking Floor System is the Preferred Flooring System?</vt:lpstr>
      <vt:lpstr>Why FreeStyle 8400™ Interlocking Floor System is the Preferred Flooring System?</vt:lpstr>
      <vt:lpstr>8400 Series Statguard® Vinyl Floor Tile</vt:lpstr>
      <vt:lpstr>Tile Colors Available</vt:lpstr>
      <vt:lpstr>8400 Series Static Control Vinyl Tile Interlocking Floor System - The Complete Flooring Solution</vt:lpstr>
      <vt:lpstr>Ideal Applications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Statguard Floor Finish</dc:title>
  <dc:creator>Matt Hempel</dc:creator>
  <cp:lastModifiedBy>Alonzo DeLaIsla</cp:lastModifiedBy>
  <cp:revision>69</cp:revision>
  <dcterms:created xsi:type="dcterms:W3CDTF">2019-04-09T23:39:14Z</dcterms:created>
  <dcterms:modified xsi:type="dcterms:W3CDTF">2019-10-17T16:40:16Z</dcterms:modified>
</cp:coreProperties>
</file>